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8" r:id="rId2"/>
    <p:sldId id="288" r:id="rId3"/>
    <p:sldId id="301" r:id="rId4"/>
    <p:sldId id="267" r:id="rId5"/>
    <p:sldId id="273" r:id="rId6"/>
    <p:sldId id="319" r:id="rId7"/>
    <p:sldId id="326" r:id="rId8"/>
    <p:sldId id="327" r:id="rId9"/>
    <p:sldId id="328" r:id="rId10"/>
    <p:sldId id="304" r:id="rId11"/>
    <p:sldId id="325" r:id="rId12"/>
    <p:sldId id="277" r:id="rId13"/>
    <p:sldId id="323" r:id="rId14"/>
    <p:sldId id="320" r:id="rId15"/>
    <p:sldId id="321" r:id="rId16"/>
    <p:sldId id="322" r:id="rId17"/>
    <p:sldId id="324" r:id="rId18"/>
    <p:sldId id="26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200050500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" initials="A" lastIdx="22" clrIdx="0">
    <p:extLst>
      <p:ext uri="{19B8F6BF-5375-455C-9EA6-DF929625EA0E}">
        <p15:presenceInfo xmlns:p15="http://schemas.microsoft.com/office/powerpoint/2012/main" userId="d42371d61bd3278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F5B"/>
    <a:srgbClr val="6699FF"/>
    <a:srgbClr val="FFCC66"/>
    <a:srgbClr val="0000FF"/>
    <a:srgbClr val="FFCC00"/>
    <a:srgbClr val="FF0000"/>
    <a:srgbClr val="669900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B713A6-5156-4448-B144-822046962AE8}">
  <a:tblStyle styleId="{BBB713A6-5156-4448-B144-822046962A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886E1FF-FDF2-4410-8487-3ABA108AFF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712" autoAdjust="0"/>
  </p:normalViewPr>
  <p:slideViewPr>
    <p:cSldViewPr snapToGrid="0">
      <p:cViewPr varScale="1">
        <p:scale>
          <a:sx n="89" d="100"/>
          <a:sy n="89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0:55.122" idx="2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13.883" idx="3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29.989" idx="5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36.781" idx="6">
    <p:pos x="10" y="10"/>
    <p:text>Apresentado por: Gabriel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1:44.505" idx="7">
    <p:pos x="10" y="10"/>
    <p:text>Apresentado por: Matias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49.749" idx="16">
    <p:pos x="10" y="10"/>
    <p:text>Apresentado por: Wesley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6.712" idx="19">
    <p:pos x="10" y="10"/>
    <p:text>Apresentado por: Mateus, Gabriel, Mateus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1T15:02:59.367" idx="20">
    <p:pos x="10" y="10"/>
    <p:text>Apresentado por: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69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973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6361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93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301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3be10622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3be10622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16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68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06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07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675807" y="2308996"/>
            <a:ext cx="5391150" cy="964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sz="2000" b="1" dirty="0" err="1">
                <a:solidFill>
                  <a:schemeClr val="bg1"/>
                </a:solidFill>
              </a:rPr>
              <a:t>OakTruffle</a:t>
            </a:r>
            <a:endParaRPr lang="pt-BR" sz="2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bg1"/>
                </a:solidFill>
              </a:rPr>
              <a:t>Monitoramento de temperatura e umidade</a:t>
            </a:r>
            <a:endParaRPr lang="pt-BR" sz="18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675807" y="3592103"/>
            <a:ext cx="6665913" cy="941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pt-BR" sz="2000" dirty="0">
                <a:solidFill>
                  <a:schemeClr val="bg1"/>
                </a:solidFill>
              </a:rPr>
              <a:t>Aperfeiçoamento no cultivo de trufas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759482" y="3445555"/>
            <a:ext cx="1533600" cy="1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pic>
        <p:nvPicPr>
          <p:cNvPr id="3" name="Imagem 2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97255907-B4DA-4FC2-85D5-30D32771C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99" y="1126505"/>
            <a:ext cx="3887202" cy="86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uiExpand="1" build="p"/>
      <p:bldP spid="79" grpId="0" build="p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AFCCC0B-FCAC-49EC-942A-F8DDA8818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" y="1488560"/>
            <a:ext cx="8691628" cy="365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Backlog - Trello 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81E6FD4-582B-40D7-8BE6-BDA098F9F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98" b="12599"/>
          <a:stretch/>
        </p:blipFill>
        <p:spPr>
          <a:xfrm>
            <a:off x="574241" y="1336275"/>
            <a:ext cx="3699962" cy="37646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85340D5-B395-4FBF-9A6D-3D0184A8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1625"/>
            <a:ext cx="3785192" cy="393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90279" y="3231370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O nosso site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>
                    <a:lumMod val="95000"/>
                  </a:schemeClr>
                </a:solidFill>
              </a:rPr>
              <a:t>Sistema web da nossa empresa.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30469" y="2742816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072741" y="2927000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C714CEA-6D5E-4E85-A428-D577CCD48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367" y="843148"/>
            <a:ext cx="3776816" cy="2196399"/>
          </a:xfrm>
          <a:prstGeom prst="rect">
            <a:avLst/>
          </a:prstGeom>
        </p:spPr>
      </p:pic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Modelo de dados lógico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354322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329C31-EF5F-40CE-8052-D7020449B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830" y="1416644"/>
            <a:ext cx="6296775" cy="372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544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Temperatura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FB7E66-1404-4B17-9C39-AA48CEB99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577" y="1596133"/>
            <a:ext cx="55149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454F5B"/>
                </a:solidFill>
              </a:rPr>
              <a:t>Especificação dos </a:t>
            </a:r>
            <a:r>
              <a:rPr lang="pt-BR" sz="2600" dirty="0" err="1">
                <a:solidFill>
                  <a:srgbClr val="454F5B"/>
                </a:solidFill>
              </a:rPr>
              <a:t>Analytics</a:t>
            </a:r>
            <a:r>
              <a:rPr lang="pt-BR" sz="2600" dirty="0">
                <a:solidFill>
                  <a:srgbClr val="454F5B"/>
                </a:solidFill>
              </a:rPr>
              <a:t> - Umidade</a:t>
            </a:r>
            <a:endParaRPr sz="26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DC92C8-C22C-4027-9DFA-E8E7DFAE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555792"/>
            <a:ext cx="5514975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8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A70BED-26D9-4FE1-B71E-1F77628DD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8" r="14830"/>
          <a:stretch/>
        </p:blipFill>
        <p:spPr>
          <a:xfrm>
            <a:off x="4371201" y="825066"/>
            <a:ext cx="3658982" cy="2292861"/>
          </a:xfrm>
          <a:prstGeom prst="rect">
            <a:avLst/>
          </a:prstGeom>
        </p:spPr>
      </p:pic>
      <p:sp>
        <p:nvSpPr>
          <p:cNvPr id="353" name="Google Shape;353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4294967295"/>
          </p:nvPr>
        </p:nvSpPr>
        <p:spPr>
          <a:xfrm>
            <a:off x="815975" y="2974909"/>
            <a:ext cx="7512050" cy="1481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accent2"/>
                </a:solidFill>
              </a:rPr>
              <a:t>Simulador de Sensores (API)</a:t>
            </a:r>
          </a:p>
        </p:txBody>
      </p:sp>
      <p:grpSp>
        <p:nvGrpSpPr>
          <p:cNvPr id="354" name="Google Shape;354;p32"/>
          <p:cNvGrpSpPr/>
          <p:nvPr/>
        </p:nvGrpSpPr>
        <p:grpSpPr>
          <a:xfrm>
            <a:off x="944116" y="3045744"/>
            <a:ext cx="603499" cy="605867"/>
            <a:chOff x="3782700" y="1538288"/>
            <a:chExt cx="1578600" cy="1578600"/>
          </a:xfrm>
        </p:grpSpPr>
        <p:sp>
          <p:nvSpPr>
            <p:cNvPr id="355" name="Google Shape;355;p32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1112374" y="3270045"/>
            <a:ext cx="319659" cy="237367"/>
            <a:chOff x="5255200" y="3006475"/>
            <a:chExt cx="511700" cy="378575"/>
          </a:xfrm>
        </p:grpSpPr>
        <p:sp>
          <p:nvSpPr>
            <p:cNvPr id="360" name="Google Shape;360;p32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3860824" y="687454"/>
            <a:ext cx="4542205" cy="2661224"/>
            <a:chOff x="1177450" y="241631"/>
            <a:chExt cx="6173152" cy="3616776"/>
          </a:xfrm>
        </p:grpSpPr>
        <p:sp>
          <p:nvSpPr>
            <p:cNvPr id="363" name="Google Shape;363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4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Nosso Repositório</a:t>
            </a:r>
            <a:endParaRPr sz="32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1325588" y="1013556"/>
            <a:ext cx="3398812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DFB9BC-6E62-40E6-9883-28DDE8EEE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5" r="9535"/>
          <a:stretch/>
        </p:blipFill>
        <p:spPr>
          <a:xfrm>
            <a:off x="680484" y="1318428"/>
            <a:ext cx="6974958" cy="378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483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973137" y="2859483"/>
            <a:ext cx="7197725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rgbClr val="FFFFFF"/>
                </a:solidFill>
              </a:rPr>
              <a:t>Obrigado!</a:t>
            </a:r>
            <a:endParaRPr sz="72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14;p46">
            <a:extLst>
              <a:ext uri="{FF2B5EF4-FFF2-40B4-BE49-F238E27FC236}">
                <a16:creationId xmlns:a16="http://schemas.microsoft.com/office/drawing/2014/main" id="{AEB6BFC4-EB4D-4700-A816-90B8BE9771BB}"/>
              </a:ext>
            </a:extLst>
          </p:cNvPr>
          <p:cNvGrpSpPr/>
          <p:nvPr/>
        </p:nvGrpSpPr>
        <p:grpSpPr>
          <a:xfrm>
            <a:off x="4140407" y="1039266"/>
            <a:ext cx="842501" cy="778828"/>
            <a:chOff x="5975075" y="2327500"/>
            <a:chExt cx="420100" cy="388350"/>
          </a:xfrm>
          <a:solidFill>
            <a:schemeClr val="bg1"/>
          </a:solidFill>
        </p:grpSpPr>
        <p:sp>
          <p:nvSpPr>
            <p:cNvPr id="12" name="Google Shape;815;p46">
              <a:extLst>
                <a:ext uri="{FF2B5EF4-FFF2-40B4-BE49-F238E27FC236}">
                  <a16:creationId xmlns:a16="http://schemas.microsoft.com/office/drawing/2014/main" id="{AF76BA07-7466-4281-B437-F29579FA63DB}"/>
                </a:ext>
              </a:extLst>
            </p:cNvPr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16;p46">
              <a:extLst>
                <a:ext uri="{FF2B5EF4-FFF2-40B4-BE49-F238E27FC236}">
                  <a16:creationId xmlns:a16="http://schemas.microsoft.com/office/drawing/2014/main" id="{B1EB8294-466B-4E1B-A7FF-9DF570CFFB3C}"/>
                </a:ext>
              </a:extLst>
            </p:cNvPr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3"/>
          <p:cNvSpPr txBox="1">
            <a:spLocks noGrp="1"/>
          </p:cNvSpPr>
          <p:nvPr>
            <p:ph type="title"/>
          </p:nvPr>
        </p:nvSpPr>
        <p:spPr>
          <a:xfrm>
            <a:off x="671029" y="621401"/>
            <a:ext cx="1779155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Equipe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71" name="Google Shape;571;p43"/>
          <p:cNvSpPr txBox="1"/>
          <p:nvPr/>
        </p:nvSpPr>
        <p:spPr>
          <a:xfrm>
            <a:off x="3950842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Natacha Batista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257916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Mateus Araujo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5451348" y="217754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Felipe Amorim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5" name="Google Shape;575;p43"/>
          <p:cNvPicPr preferRelativeResize="0"/>
          <p:nvPr/>
        </p:nvPicPr>
        <p:blipFill>
          <a:blip r:embed="rId3"/>
          <a:srcRect l="6111" r="6111"/>
          <a:stretch/>
        </p:blipFill>
        <p:spPr>
          <a:xfrm>
            <a:off x="4031553" y="2573767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78" name="Google Shape;578;p43"/>
          <p:cNvPicPr preferRelativeResize="0"/>
          <p:nvPr/>
        </p:nvPicPr>
        <p:blipFill>
          <a:blip r:embed="rId4"/>
          <a:srcRect t="21875" b="21875"/>
          <a:stretch/>
        </p:blipFill>
        <p:spPr>
          <a:xfrm>
            <a:off x="5414533" y="534043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Google Shape;573;p43">
            <a:extLst>
              <a:ext uri="{FF2B5EF4-FFF2-40B4-BE49-F238E27FC236}">
                <a16:creationId xmlns:a16="http://schemas.microsoft.com/office/drawing/2014/main" id="{35EA63CC-E929-4750-993B-D67D45C9715B}"/>
              </a:ext>
            </a:extLst>
          </p:cNvPr>
          <p:cNvSpPr txBox="1"/>
          <p:nvPr/>
        </p:nvSpPr>
        <p:spPr>
          <a:xfrm>
            <a:off x="1196188" y="419279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Raoann Camara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Google Shape;577;p43">
            <a:extLst>
              <a:ext uri="{FF2B5EF4-FFF2-40B4-BE49-F238E27FC236}">
                <a16:creationId xmlns:a16="http://schemas.microsoft.com/office/drawing/2014/main" id="{FECFE460-78E1-403D-B078-18E438A7CFE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685388" y="53714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" name="Google Shape;572;p43">
            <a:extLst>
              <a:ext uri="{FF2B5EF4-FFF2-40B4-BE49-F238E27FC236}">
                <a16:creationId xmlns:a16="http://schemas.microsoft.com/office/drawing/2014/main" id="{A8F657D8-99C3-4DF2-ABD9-3C5EBF29F155}"/>
              </a:ext>
            </a:extLst>
          </p:cNvPr>
          <p:cNvSpPr txBox="1"/>
          <p:nvPr/>
        </p:nvSpPr>
        <p:spPr>
          <a:xfrm>
            <a:off x="6760698" y="4156531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 Jonas</a:t>
            </a:r>
            <a:endParaRPr sz="8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576;p43">
            <a:extLst>
              <a:ext uri="{FF2B5EF4-FFF2-40B4-BE49-F238E27FC236}">
                <a16:creationId xmlns:a16="http://schemas.microsoft.com/office/drawing/2014/main" id="{633F5FB6-7CB0-4273-A838-B33C051FB4DC}"/>
              </a:ext>
            </a:extLst>
          </p:cNvPr>
          <p:cNvPicPr preferRelativeResize="0"/>
          <p:nvPr/>
        </p:nvPicPr>
        <p:blipFill>
          <a:blip r:embed="rId6"/>
          <a:srcRect t="185" b="185"/>
          <a:stretch/>
        </p:blipFill>
        <p:spPr>
          <a:xfrm>
            <a:off x="676069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576;p43">
            <a:extLst>
              <a:ext uri="{FF2B5EF4-FFF2-40B4-BE49-F238E27FC236}">
                <a16:creationId xmlns:a16="http://schemas.microsoft.com/office/drawing/2014/main" id="{EB867C0F-0F70-4837-B6FC-087E79876405}"/>
              </a:ext>
            </a:extLst>
          </p:cNvPr>
          <p:cNvPicPr preferRelativeResize="0"/>
          <p:nvPr/>
        </p:nvPicPr>
        <p:blipFill>
          <a:blip r:embed="rId7"/>
          <a:srcRect l="1055" r="1055"/>
          <a:stretch/>
        </p:blipFill>
        <p:spPr>
          <a:xfrm>
            <a:off x="1196188" y="2544599"/>
            <a:ext cx="1489200" cy="148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/>
      <p:bldP spid="572" grpId="0"/>
      <p:bldP spid="574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Contextualização</a:t>
            </a:r>
            <a:endParaRPr sz="4800" dirty="0"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AutoShape 6" descr="HOME | Amor em Cacau">
            <a:extLst>
              <a:ext uri="{FF2B5EF4-FFF2-40B4-BE49-F238E27FC236}">
                <a16:creationId xmlns:a16="http://schemas.microsoft.com/office/drawing/2014/main" id="{EFEC43C4-29C2-48F5-8FA0-10610C4A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2" descr="Tartufo Png Transparent Images – Free PNG Images Vector, PSD, Clipart,  Templates">
            <a:extLst>
              <a:ext uri="{FF2B5EF4-FFF2-40B4-BE49-F238E27FC236}">
                <a16:creationId xmlns:a16="http://schemas.microsoft.com/office/drawing/2014/main" id="{E5AAECEC-EBDA-408C-8340-30A34C3C6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3" y="1160768"/>
            <a:ext cx="3752165" cy="3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421CAA2-3D61-464A-8564-8F7F60AB7DAC}"/>
              </a:ext>
            </a:extLst>
          </p:cNvPr>
          <p:cNvSpPr txBox="1"/>
          <p:nvPr/>
        </p:nvSpPr>
        <p:spPr>
          <a:xfrm>
            <a:off x="3841391" y="1626467"/>
            <a:ext cx="5182586" cy="3252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Espécie de cogumelo;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Iguaria de luxo;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Trufas brancas e negras;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Nasce sob a terra, em simbiose com as raízes de determinadas árvores;</a:t>
            </a:r>
          </a:p>
          <a:p>
            <a:pPr>
              <a:buClr>
                <a:schemeClr val="accent1"/>
              </a:buClr>
            </a:pPr>
            <a:endParaRPr lang="pt-BR" sz="2800" b="1" baseline="30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8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São sensíveis a temperatura e umidade.</a:t>
            </a:r>
          </a:p>
        </p:txBody>
      </p:sp>
      <p:sp>
        <p:nvSpPr>
          <p:cNvPr id="8" name="Google Shape;68;p12">
            <a:extLst>
              <a:ext uri="{FF2B5EF4-FFF2-40B4-BE49-F238E27FC236}">
                <a16:creationId xmlns:a16="http://schemas.microsoft.com/office/drawing/2014/main" id="{44AA59A5-2C8F-4DA4-977A-9195BE7B0F33}"/>
              </a:ext>
            </a:extLst>
          </p:cNvPr>
          <p:cNvSpPr txBox="1"/>
          <p:nvPr/>
        </p:nvSpPr>
        <p:spPr>
          <a:xfrm>
            <a:off x="627167" y="1033844"/>
            <a:ext cx="6732089" cy="40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600"/>
              </a:spcBef>
              <a:spcAft>
                <a:spcPts val="0"/>
              </a:spcAft>
            </a:pPr>
            <a:r>
              <a:rPr lang="en" sz="3200" b="1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 que são as trufas?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454F5B"/>
              </a:solidFill>
              <a:latin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41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691200" y="616744"/>
            <a:ext cx="3753053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Contextualização</a:t>
            </a:r>
            <a:endParaRPr dirty="0"/>
          </a:p>
        </p:txBody>
      </p:sp>
      <p:sp>
        <p:nvSpPr>
          <p:cNvPr id="164" name="Google Shape;164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572000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Preço/trufa (500g):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Negra</a:t>
            </a:r>
            <a:endParaRPr lang="pt-BR" sz="11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US$ 200,00 – 400,00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Trufa Branca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US$ 1.200,00 – 2.400,00</a:t>
            </a:r>
          </a:p>
        </p:txBody>
      </p:sp>
      <p:sp>
        <p:nvSpPr>
          <p:cNvPr id="7" name="Google Shape;162;p22">
            <a:extLst>
              <a:ext uri="{FF2B5EF4-FFF2-40B4-BE49-F238E27FC236}">
                <a16:creationId xmlns:a16="http://schemas.microsoft.com/office/drawing/2014/main" id="{68EA1050-A519-4FBF-B1A7-6D404ACB992D}"/>
              </a:ext>
            </a:extLst>
          </p:cNvPr>
          <p:cNvSpPr/>
          <p:nvPr/>
        </p:nvSpPr>
        <p:spPr>
          <a:xfrm>
            <a:off x="986048" y="1476455"/>
            <a:ext cx="3343089" cy="3323344"/>
          </a:xfrm>
          <a:prstGeom prst="ellipse">
            <a:avLst/>
          </a:prstGeom>
          <a:noFill/>
          <a:ln w="1143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Principal consumidor: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Continente Europeu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Consumo médio: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1 a cada 100 habitantes consome 1 trufa</a:t>
            </a:r>
          </a:p>
        </p:txBody>
      </p:sp>
      <p:sp>
        <p:nvSpPr>
          <p:cNvPr id="6" name="Google Shape;162;p22">
            <a:extLst>
              <a:ext uri="{FF2B5EF4-FFF2-40B4-BE49-F238E27FC236}">
                <a16:creationId xmlns:a16="http://schemas.microsoft.com/office/drawing/2014/main" id="{AA0193C3-1406-4357-BE28-119EDD4898D6}"/>
              </a:ext>
            </a:extLst>
          </p:cNvPr>
          <p:cNvSpPr/>
          <p:nvPr/>
        </p:nvSpPr>
        <p:spPr>
          <a:xfrm>
            <a:off x="7250351" y="174977"/>
            <a:ext cx="1671771" cy="1661897"/>
          </a:xfrm>
          <a:prstGeom prst="ellipse">
            <a:avLst/>
          </a:prstGeom>
          <a:noFill/>
          <a:ln w="1143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1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Faturamento mundial: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050" b="1" dirty="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dirty="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US$ 300 milhões por ano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100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20% de perda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7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HLD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Imagem 3" descr="Linha do tempo&#10;&#10;Descrição gerada automaticamente com confiança baixa">
            <a:extLst>
              <a:ext uri="{FF2B5EF4-FFF2-40B4-BE49-F238E27FC236}">
                <a16:creationId xmlns:a16="http://schemas.microsoft.com/office/drawing/2014/main" id="{94020EF8-9653-407F-A21A-DC403A9B2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5" b="33909"/>
          <a:stretch/>
        </p:blipFill>
        <p:spPr>
          <a:xfrm>
            <a:off x="218716" y="1520663"/>
            <a:ext cx="8800698" cy="3075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LLD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Imagem 6" descr="Diagrama, Linha do tempo&#10;&#10;Descrição gerada automaticamente">
            <a:extLst>
              <a:ext uri="{FF2B5EF4-FFF2-40B4-BE49-F238E27FC236}">
                <a16:creationId xmlns:a16="http://schemas.microsoft.com/office/drawing/2014/main" id="{7C588B08-0AE0-40A7-B9EE-12F5EA7BCD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3" b="10850"/>
          <a:stretch/>
        </p:blipFill>
        <p:spPr>
          <a:xfrm>
            <a:off x="806822" y="1337982"/>
            <a:ext cx="7278931" cy="363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7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454F5B"/>
                </a:solidFill>
              </a:rPr>
              <a:t>Modelo de Custo de provisionamento em nuvem</a:t>
            </a:r>
            <a:endParaRPr sz="2400"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1FDE865-300E-4BB9-9C25-7D3E8AACD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58" y="1515840"/>
            <a:ext cx="6481483" cy="33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Ferramenta Help Desk - </a:t>
            </a:r>
            <a:r>
              <a:rPr lang="pt-BR" dirty="0" err="1">
                <a:solidFill>
                  <a:srgbClr val="454F5B"/>
                </a:solidFill>
              </a:rPr>
              <a:t>Jira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B1916D-481D-4DB9-8FDD-A0F445D7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69" y="1399067"/>
            <a:ext cx="7187453" cy="351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60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738265" y="74242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54F5B"/>
                </a:solidFill>
              </a:rPr>
              <a:t>Fluxograma Atendimento Suporte </a:t>
            </a:r>
            <a:endParaRPr dirty="0">
              <a:solidFill>
                <a:srgbClr val="454F5B"/>
              </a:solidFill>
            </a:endParaRPr>
          </a:p>
        </p:txBody>
      </p:sp>
      <p:sp>
        <p:nvSpPr>
          <p:cNvPr id="280" name="Google Shape;2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4202E6-915C-4164-87B4-E78DF813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0" b="3589"/>
          <a:stretch/>
        </p:blipFill>
        <p:spPr>
          <a:xfrm>
            <a:off x="1647264" y="1418666"/>
            <a:ext cx="563607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esdemona template">
  <a:themeElements>
    <a:clrScheme name="Personalizada 5">
      <a:dk1>
        <a:srgbClr val="454F5B"/>
      </a:dk1>
      <a:lt1>
        <a:srgbClr val="FFFFFF"/>
      </a:lt1>
      <a:dk2>
        <a:srgbClr val="89929B"/>
      </a:dk2>
      <a:lt2>
        <a:srgbClr val="EFF1F3"/>
      </a:lt2>
      <a:accent1>
        <a:srgbClr val="242424"/>
      </a:accent1>
      <a:accent2>
        <a:srgbClr val="EDB668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1449</TotalTime>
  <Words>196</Words>
  <Application>Microsoft Office PowerPoint</Application>
  <PresentationFormat>Apresentação na tela (16:9)</PresentationFormat>
  <Paragraphs>78</Paragraphs>
  <Slides>18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Montserrat</vt:lpstr>
      <vt:lpstr>Arial</vt:lpstr>
      <vt:lpstr>Calibri</vt:lpstr>
      <vt:lpstr>Desdemona template</vt:lpstr>
      <vt:lpstr>Apresentação do PowerPoint</vt:lpstr>
      <vt:lpstr>Equipe</vt:lpstr>
      <vt:lpstr>Contextualização</vt:lpstr>
      <vt:lpstr>Contextualização</vt:lpstr>
      <vt:lpstr>HLD</vt:lpstr>
      <vt:lpstr>LLD</vt:lpstr>
      <vt:lpstr>Modelo de Custo de provisionamento em nuvem</vt:lpstr>
      <vt:lpstr>Ferramenta Help Desk - Jira</vt:lpstr>
      <vt:lpstr>Fluxograma Atendimento Suporte </vt:lpstr>
      <vt:lpstr>Backlog - Trello </vt:lpstr>
      <vt:lpstr>Backlog - Trello </vt:lpstr>
      <vt:lpstr>Apresentação do PowerPoint</vt:lpstr>
      <vt:lpstr>Modelo de dados lógico</vt:lpstr>
      <vt:lpstr>Especificação dos Analytics - Temperatura</vt:lpstr>
      <vt:lpstr>Especificação dos Analytics - Umidade</vt:lpstr>
      <vt:lpstr>Apresentação do PowerPoint</vt:lpstr>
      <vt:lpstr>Nosso Repositório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OakTruffle</dc:title>
  <dc:creator>Antonio Monteiro</dc:creator>
  <cp:lastModifiedBy>MATEUS ARAUJO NASCIMENTO</cp:lastModifiedBy>
  <cp:revision>59</cp:revision>
  <dcterms:modified xsi:type="dcterms:W3CDTF">2021-06-09T15:26:36Z</dcterms:modified>
</cp:coreProperties>
</file>